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1304" r:id="rId2"/>
    <p:sldId id="1346" r:id="rId3"/>
    <p:sldId id="1358" r:id="rId4"/>
    <p:sldId id="1359" r:id="rId5"/>
    <p:sldId id="1345" r:id="rId6"/>
    <p:sldId id="1350" r:id="rId7"/>
    <p:sldId id="1352" r:id="rId8"/>
    <p:sldId id="1353" r:id="rId9"/>
    <p:sldId id="1354" r:id="rId10"/>
    <p:sldId id="1355" r:id="rId11"/>
    <p:sldId id="1356" r:id="rId12"/>
    <p:sldId id="1360" r:id="rId13"/>
    <p:sldId id="1361" r:id="rId14"/>
    <p:sldId id="1362" r:id="rId15"/>
    <p:sldId id="1364" r:id="rId16"/>
    <p:sldId id="1366" r:id="rId17"/>
    <p:sldId id="1367" r:id="rId18"/>
    <p:sldId id="1368" r:id="rId19"/>
    <p:sldId id="1369" r:id="rId20"/>
    <p:sldId id="1370" r:id="rId21"/>
    <p:sldId id="137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78491" autoAdjust="0"/>
  </p:normalViewPr>
  <p:slideViewPr>
    <p:cSldViewPr snapToGrid="0">
      <p:cViewPr>
        <p:scale>
          <a:sx n="75" d="100"/>
          <a:sy n="75" d="100"/>
        </p:scale>
        <p:origin x="798" y="62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E92FF-2DC7-4513-B72E-3FFD2C99530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18FA-88FF-4D84-A48B-5D984BBD9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3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97CB5-3AEF-85D8-875A-099F72CE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>
            <a:extLst>
              <a:ext uri="{FF2B5EF4-FFF2-40B4-BE49-F238E27FC236}">
                <a16:creationId xmlns:a16="http://schemas.microsoft.com/office/drawing/2014/main" id="{15DFE510-1F6B-6233-B51B-350E4A41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92" name="备注占位符 2">
            <a:extLst>
              <a:ext uri="{FF2B5EF4-FFF2-40B4-BE49-F238E27FC236}">
                <a16:creationId xmlns:a16="http://schemas.microsoft.com/office/drawing/2014/main" id="{448A4FDA-CD37-7CF5-F47D-CCE11860B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城市形态与能源韧性的联系，从城市规划、计算、更新的角度，分析城市韧性的现状、提升未来的韧性，增加城市能源可持续性。</a:t>
            </a:r>
          </a:p>
        </p:txBody>
      </p:sp>
      <p:sp>
        <p:nvSpPr>
          <p:cNvPr id="1048593" name="灯片编号占位符 3">
            <a:extLst>
              <a:ext uri="{FF2B5EF4-FFF2-40B4-BE49-F238E27FC236}">
                <a16:creationId xmlns:a16="http://schemas.microsoft.com/office/drawing/2014/main" id="{3F47BABA-41C2-6DE5-2AF9-739ABD536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6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3FE74-03CF-00CB-C4FA-3E905DDC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E27F25-7D7A-0231-9266-23ED22A43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BC89E9-7AF6-8441-6F91-7937A51B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4EA6A-B259-D961-6D52-6D5FA3595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66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9F3B-0C33-4CF6-06BA-29732FAEE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BBF64E-AA5B-4DEA-C010-908B00F3C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9AD243-1EA5-6950-FB44-E21167F4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6FD85-96E5-3D56-372C-48FDFE7D9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7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BDF8C-E140-049B-A258-2CD91062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CF3DE-3CA7-10EA-57A5-D18A60ECC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3F8E9A-C9C2-7B3A-2E84-26BA3E98D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FCFDA-E62A-F6CE-D173-D367A9DE7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EF69-832C-C8FD-A41D-D84E05CC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81077C-78D9-56E6-AFE5-44C556647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197F7D-55E8-54FA-E4C8-487A5E26C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642884-B6F6-33D1-A83F-52DB5537B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6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316DF-9326-EE5C-55E6-200E39F1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CD2E23-95D6-9EED-F25C-6FB3F3865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B4D31A-6276-2172-0113-95F74D5A6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97527-70F1-6517-A2B5-92A74D54D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93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2349-33E8-A38B-26B1-4CE64560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1FAD15-B22F-A9A5-194D-83A455E68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2D8487-3648-15B3-3298-9D0470627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B38A04-8D97-845D-85C4-768FA33F6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121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9517C-F175-7F22-7806-FB0B384F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C27033-7500-D67C-46F9-05F5CA0F6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58ACF9-7615-336F-972F-E7E20369E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DB2A2-2FF2-6428-739C-CC2CD58CB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16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5427-C0B3-8CFF-02E6-5C7161F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C41814-BB43-D966-13C4-7AC99508D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F4A5FB-8746-1B47-F762-6BF458F8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EBFC3-EE16-ACEF-3E42-9D763FE17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97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4AAD-FE81-FC7D-BA41-3635F01C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0C9D2A-7A66-A04D-1EA8-B8201A528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094172-6581-962D-92D6-70C4A8453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DAFFD-40BB-DDC6-EA51-8D8E98044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85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C093-B879-B6F0-B15E-04572404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4E75F3-C89A-AE8E-B23E-4FC64D294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085035-07E1-420E-2829-B545DDA6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89110-A46D-5BBE-20DA-506211297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4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81791-E636-58F5-BB0A-6D57F387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B6DED7-66F4-7D90-6BFE-1F36F0C1F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77CA5-D242-7884-E4FF-A820A92B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936DF-713D-BBFF-A664-45BAD27C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DA870-9A41-634A-FA79-331028AA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1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33D1B-DA99-D8AF-C520-E78B6F74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DE4AF8-7407-DE9A-32AF-02CBEC3DB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7D23-91F9-66C0-B675-BC777A9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03735F-9073-0A36-BD41-87DAD93B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A4DB7-AC1E-3897-85FA-6B6970DB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0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408047-57C7-D9F4-48CD-4EE4CD4F8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B260A5-E969-818B-17E0-994E674AE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B4512-31E0-4362-481A-2FB1A3C7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2CD2C-15D7-DE3C-E7A5-9FAF2673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F8511-8AA1-ACD1-A384-2FB50FB1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40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C8212-E193-127E-F1A6-4CA60AF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F8C1F-4DA1-1811-1157-0FCE4FE5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6351A-C2CA-0DC0-9896-277F10A5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6FFA59-0B0D-B03D-3AFF-D6EF5F70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BC3A9-6C3F-31E3-C709-0CD610CE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F6B2B-B2A9-455F-8DC0-43CCD556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0FFE4-FC18-3B62-2582-E234BA046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EA08B-245E-807A-CA68-BFCA7074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C2E10-6DE3-09EB-95C8-0C0A14C2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AAD62-019E-5F05-F552-8EED7EAE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5707-A064-6955-87B9-3807E29A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BD6AD-8A01-921D-3EE6-7700BEF6D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AAB54-3DDD-B98E-0186-03A608C6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E15D33-CE21-165C-75B5-8540B392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5E473D-E83E-1A96-FA04-9F4DEA85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EE04BD-F8CF-32CC-F75A-1DFFDA08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5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5D9C9-BE86-252F-F2BD-94DE79A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A14EA-DAB3-B7A6-7579-FB9183D1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3D58BB-E9F3-CD59-01EF-DDAD3182B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7F58A9-C424-025D-C320-F94DB1660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279F80-AD30-D947-C194-03DB37D21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3E66EA-99A7-F829-B1C3-A98FD84B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C5CFDC-ADE1-A27A-BA7D-0915031B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64B2E8-4862-8A31-B5CC-12817F42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673D-C9FE-239D-7CF0-D349CFD3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775935-CA05-C2E8-D419-A50661E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4C8CB-BF0D-421F-9397-3F2915BD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0CB8-0BAE-549B-D9A0-02B62F96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2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37879C-D015-7493-B091-B9FA36F4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957255-5206-ABBC-3087-2DD68B0D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0C708-0C91-CEEE-5288-CE81558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7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094C9-1EB4-81EE-05C3-5844BC9C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3D828-EB47-A952-E658-B63659AC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89E5D-926B-E225-9E58-E9C1EDE6C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0CDE4-EDFA-A173-3849-E92FC0FD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62368A-E063-E60F-1C82-61F28D5B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81B47C-944C-C9A4-7650-5CA771A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12C4A-6769-41AC-2ACA-2BEBFB28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FB3A82-65CB-0651-0F6F-8D0463E76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C57999-2D26-FB1E-0F30-14EE8F9D2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09BB30-1866-7F93-A805-CDB17195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A02F91-D4F4-2D31-27EB-40D69901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E2C9B-F77B-AD09-9632-4121CE1D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B2722-414B-F651-BA04-8280BECA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758D42-6FB5-AADD-CD5B-56747C39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7C215-90DD-16ED-DF51-3C5A7611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9AFC2-F9A8-472B-A065-98EA3A4CEF2B}" type="datetimeFigureOut">
              <a:rPr lang="zh-CN" altLang="en-US" smtClean="0"/>
              <a:t>2025/4/16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21AF2-1866-7FF2-D46E-822212F18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A3E25-0499-212F-9A80-1E181A50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7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8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hyperlink" Target="https://github.com/qiufengchn/ABSCI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2AE8-113F-3937-45F9-3023D703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C8F5F38-72A6-4688-BB36-C3E2271EC32B}"/>
              </a:ext>
            </a:extLst>
          </p:cNvPr>
          <p:cNvGrpSpPr/>
          <p:nvPr/>
        </p:nvGrpSpPr>
        <p:grpSpPr>
          <a:xfrm>
            <a:off x="190499" y="136537"/>
            <a:ext cx="5118712" cy="1080000"/>
            <a:chOff x="0" y="0"/>
            <a:chExt cx="5118712" cy="1080000"/>
          </a:xfrm>
        </p:grpSpPr>
        <p:pic>
          <p:nvPicPr>
            <p:cNvPr id="5" name="图片 4" descr="图标&#10;&#10;描述已自动生成">
              <a:extLst>
                <a:ext uri="{FF2B5EF4-FFF2-40B4-BE49-F238E27FC236}">
                  <a16:creationId xmlns:a16="http://schemas.microsoft.com/office/drawing/2014/main" id="{D06176E9-867E-6B12-ABC8-EEEE0FCE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712" y="180000"/>
              <a:ext cx="3600000" cy="720000"/>
            </a:xfrm>
            <a:prstGeom prst="rect">
              <a:avLst/>
            </a:prstGeom>
          </p:spPr>
        </p:pic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7CD24CFD-66DE-1635-5F96-72801C4E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21591" cy="1080000"/>
            </a:xfrm>
            <a:prstGeom prst="rect">
              <a:avLst/>
            </a:prstGeom>
          </p:spPr>
        </p:pic>
      </p:grpSp>
      <p:sp>
        <p:nvSpPr>
          <p:cNvPr id="9" name="文本框 7">
            <a:extLst>
              <a:ext uri="{FF2B5EF4-FFF2-40B4-BE49-F238E27FC236}">
                <a16:creationId xmlns:a16="http://schemas.microsoft.com/office/drawing/2014/main" id="{E37E86A9-EDFD-220B-4D76-A0FAC0B6C2A3}"/>
              </a:ext>
            </a:extLst>
          </p:cNvPr>
          <p:cNvSpPr txBox="1"/>
          <p:nvPr/>
        </p:nvSpPr>
        <p:spPr>
          <a:xfrm>
            <a:off x="0" y="283955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Georgia Pro" panose="02040502050405020303" pitchFamily="18" charset="0"/>
                <a:ea typeface="思源宋体" panose="02020400000000000000" pitchFamily="18" charset="-122"/>
              </a:rPr>
              <a:t>工程项目数据建模与施工模拟计算</a:t>
            </a:r>
            <a:endParaRPr lang="en-US" altLang="zh-CN" sz="4400" b="1" dirty="0">
              <a:latin typeface="Georgia Pro" panose="02040502050405020303" pitchFamily="18" charset="0"/>
              <a:ea typeface="思源宋体" panose="02020400000000000000" pitchFamily="18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DC2EA55-4503-503C-2698-DADFBFDE9CEA}"/>
              </a:ext>
            </a:extLst>
          </p:cNvPr>
          <p:cNvSpPr txBox="1"/>
          <p:nvPr/>
        </p:nvSpPr>
        <p:spPr>
          <a:xfrm>
            <a:off x="3576000" y="5815113"/>
            <a:ext cx="50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Georgia Pro" panose="02040502050405020303" pitchFamily="18" charset="0"/>
                <a:ea typeface="思源宋体" panose="02020400000000000000" pitchFamily="18" charset="-122"/>
              </a:rPr>
              <a:t>邱峰</a:t>
            </a: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5D9911F3-8A6E-CE3D-61F6-97F681A506FC}"/>
              </a:ext>
            </a:extLst>
          </p:cNvPr>
          <p:cNvSpPr txBox="1"/>
          <p:nvPr/>
        </p:nvSpPr>
        <p:spPr>
          <a:xfrm>
            <a:off x="6714067" y="491871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5FBAA67-8EC1-4905-A455-06C9CFF990F7}" type="datetime2">
              <a:rPr lang="en-US" altLang="zh-CN" b="1" spc="100" smtClean="0">
                <a:latin typeface="Georgia Pro" panose="02040502050405020303" pitchFamily="18" charset="0"/>
                <a:ea typeface="思源宋体" panose="02020400000000000000" pitchFamily="18" charset="-122"/>
                <a:cs typeface="+mn-ea"/>
                <a:sym typeface="Arial" panose="020B0604020202020204" pitchFamily="34" charset="0"/>
              </a:rPr>
              <a:t>Wednesday, April 16, 2025</a:t>
            </a:fld>
            <a:endParaRPr lang="zh-CN" altLang="en-US" b="1" spc="100" dirty="0">
              <a:latin typeface="Georgia Pro" panose="02040502050405020303" pitchFamily="18" charset="0"/>
              <a:ea typeface="思源宋体" panose="02020400000000000000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F9C4B6-3853-84E1-3156-A849D0BA7A06}"/>
              </a:ext>
            </a:extLst>
          </p:cNvPr>
          <p:cNvSpPr txBox="1"/>
          <p:nvPr/>
        </p:nvSpPr>
        <p:spPr>
          <a:xfrm>
            <a:off x="0" y="3608999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altLang="zh-CN" sz="2000" b="1" i="0" dirty="0">
                <a:solidFill>
                  <a:srgbClr val="1F2328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Agent-Based Simulation of Construction workflows and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398450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55B-869D-C200-437A-1850426E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9B6F7C5A-F2DA-9412-607A-70A3FDC875F5}"/>
              </a:ext>
            </a:extLst>
          </p:cNvPr>
          <p:cNvGrpSpPr/>
          <p:nvPr/>
        </p:nvGrpSpPr>
        <p:grpSpPr>
          <a:xfrm>
            <a:off x="1043478" y="942568"/>
            <a:ext cx="10105044" cy="4972863"/>
            <a:chOff x="408778" y="276176"/>
            <a:chExt cx="10105044" cy="497286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82BAAF0-A122-0B4C-F933-53FCB4B923B6}"/>
                </a:ext>
              </a:extLst>
            </p:cNvPr>
            <p:cNvGrpSpPr/>
            <p:nvPr/>
          </p:nvGrpSpPr>
          <p:grpSpPr>
            <a:xfrm>
              <a:off x="408778" y="276176"/>
              <a:ext cx="2232500" cy="2163561"/>
              <a:chOff x="408778" y="276176"/>
              <a:chExt cx="2232500" cy="2163561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6229629C-DAB1-C77C-B654-19D6B0B28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778" y="276176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087F9E-2E26-4156-D576-2ECCA80ABA72}"/>
                  </a:ext>
                </a:extLst>
              </p:cNvPr>
              <p:cNvSpPr txBox="1"/>
              <p:nvPr/>
            </p:nvSpPr>
            <p:spPr>
              <a:xfrm>
                <a:off x="408778" y="2070405"/>
                <a:ext cx="223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1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4806344-5929-4B8C-679C-95489960BAC8}"/>
                </a:ext>
              </a:extLst>
            </p:cNvPr>
            <p:cNvGrpSpPr/>
            <p:nvPr/>
          </p:nvGrpSpPr>
          <p:grpSpPr>
            <a:xfrm>
              <a:off x="3586540" y="276176"/>
              <a:ext cx="2358750" cy="2163561"/>
              <a:chOff x="3586540" y="276176"/>
              <a:chExt cx="2358750" cy="2163561"/>
            </a:xfrm>
          </p:grpSpPr>
          <p:pic>
            <p:nvPicPr>
              <p:cNvPr id="4" name="Picture 14">
                <a:extLst>
                  <a:ext uri="{FF2B5EF4-FFF2-40B4-BE49-F238E27FC236}">
                    <a16:creationId xmlns:a16="http://schemas.microsoft.com/office/drawing/2014/main" id="{73EF1059-C46A-6563-AFEC-2B1FE62FF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6540" y="276176"/>
                <a:ext cx="235875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9F89F2-0EFC-3BCD-56CD-FA2BA3C9176E}"/>
                  </a:ext>
                </a:extLst>
              </p:cNvPr>
              <p:cNvSpPr txBox="1"/>
              <p:nvPr/>
            </p:nvSpPr>
            <p:spPr>
              <a:xfrm>
                <a:off x="3586540" y="2070405"/>
                <a:ext cx="2358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Pipes in the wall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C4A9A12-F3C1-1E81-0B18-9AB9D60C38C2}"/>
                </a:ext>
              </a:extLst>
            </p:cNvPr>
            <p:cNvGrpSpPr/>
            <p:nvPr/>
          </p:nvGrpSpPr>
          <p:grpSpPr>
            <a:xfrm>
              <a:off x="6807972" y="276176"/>
              <a:ext cx="2315080" cy="2163561"/>
              <a:chOff x="6807972" y="276176"/>
              <a:chExt cx="2315080" cy="2163561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B5F898B-7ED0-1E35-85C3-EF8212B45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0552" y="276176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59944A-F22A-4CB5-0C8F-B42E2E61FDEC}"/>
                  </a:ext>
                </a:extLst>
              </p:cNvPr>
              <p:cNvSpPr txBox="1"/>
              <p:nvPr/>
            </p:nvSpPr>
            <p:spPr>
              <a:xfrm>
                <a:off x="6807972" y="2070405"/>
                <a:ext cx="2315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2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ADAA126-5EB1-876C-BD61-527EC62F6730}"/>
                </a:ext>
              </a:extLst>
            </p:cNvPr>
            <p:cNvGrpSpPr/>
            <p:nvPr/>
          </p:nvGrpSpPr>
          <p:grpSpPr>
            <a:xfrm>
              <a:off x="6807972" y="3079707"/>
              <a:ext cx="3705850" cy="2169332"/>
              <a:chOff x="6720928" y="3079707"/>
              <a:chExt cx="3705850" cy="2169332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A1243AF-D3BB-AC96-BE9D-D3E9A1B8A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0928" y="3079707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2">
                <a:extLst>
                  <a:ext uri="{FF2B5EF4-FFF2-40B4-BE49-F238E27FC236}">
                    <a16:creationId xmlns:a16="http://schemas.microsoft.com/office/drawing/2014/main" id="{4C8DACD9-738E-A875-C732-C591B7AEF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0528" y="3079707"/>
                <a:ext cx="113625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5875BA-58C0-6772-1A2F-BFDDBE1043F5}"/>
                  </a:ext>
                </a:extLst>
              </p:cNvPr>
              <p:cNvSpPr txBox="1"/>
              <p:nvPr/>
            </p:nvSpPr>
            <p:spPr>
              <a:xfrm>
                <a:off x="6720928" y="4879707"/>
                <a:ext cx="3625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Electric conduits in the wall </a:t>
                </a:r>
                <a:endParaRPr lang="zh-CN" alt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BB35818-EC20-D866-BC13-C76B60552F37}"/>
                </a:ext>
              </a:extLst>
            </p:cNvPr>
            <p:cNvGrpSpPr/>
            <p:nvPr/>
          </p:nvGrpSpPr>
          <p:grpSpPr>
            <a:xfrm>
              <a:off x="3737700" y="3071232"/>
              <a:ext cx="2232500" cy="2166706"/>
              <a:chOff x="3737700" y="3071232"/>
              <a:chExt cx="2232500" cy="2166706"/>
            </a:xfrm>
          </p:grpSpPr>
          <p:pic>
            <p:nvPicPr>
              <p:cNvPr id="2" name="Picture 10">
                <a:extLst>
                  <a:ext uri="{FF2B5EF4-FFF2-40B4-BE49-F238E27FC236}">
                    <a16:creationId xmlns:a16="http://schemas.microsoft.com/office/drawing/2014/main" id="{FE7253C2-A391-5F67-531F-BD7B625AD5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7700" y="3071232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D7F783-E41B-F7DB-768D-F369FC6E4393}"/>
                  </a:ext>
                </a:extLst>
              </p:cNvPr>
              <p:cNvSpPr txBox="1"/>
              <p:nvPr/>
            </p:nvSpPr>
            <p:spPr>
              <a:xfrm>
                <a:off x="3737700" y="4868606"/>
                <a:ext cx="2207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3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98D959E-5ECD-F1DD-F3A8-5CA6574BB68C}"/>
                </a:ext>
              </a:extLst>
            </p:cNvPr>
            <p:cNvGrpSpPr/>
            <p:nvPr/>
          </p:nvGrpSpPr>
          <p:grpSpPr>
            <a:xfrm>
              <a:off x="408778" y="3071232"/>
              <a:ext cx="2489167" cy="2169332"/>
              <a:chOff x="408778" y="3071232"/>
              <a:chExt cx="2489167" cy="2169332"/>
            </a:xfrm>
          </p:grpSpPr>
          <p:pic>
            <p:nvPicPr>
              <p:cNvPr id="14" name="Picture 20">
                <a:extLst>
                  <a:ext uri="{FF2B5EF4-FFF2-40B4-BE49-F238E27FC236}">
                    <a16:creationId xmlns:a16="http://schemas.microsoft.com/office/drawing/2014/main" id="{ECAC35F9-0475-DA44-5255-9167A591B7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778" y="3071232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B787B10-F5F1-469A-EF2B-257E595CFA9B}"/>
                  </a:ext>
                </a:extLst>
              </p:cNvPr>
              <p:cNvSpPr txBox="1"/>
              <p:nvPr/>
            </p:nvSpPr>
            <p:spPr>
              <a:xfrm>
                <a:off x="408778" y="4871232"/>
                <a:ext cx="248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Wall tiling</a:t>
                </a:r>
              </a:p>
            </p:txBody>
          </p:sp>
        </p:grp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C0235468-904C-8A51-C0A9-983407984975}"/>
                </a:ext>
              </a:extLst>
            </p:cNvPr>
            <p:cNvSpPr/>
            <p:nvPr/>
          </p:nvSpPr>
          <p:spPr>
            <a:xfrm>
              <a:off x="2933909" y="9961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A4FCFCE3-BC41-5E98-F377-EA58AF410405}"/>
                </a:ext>
              </a:extLst>
            </p:cNvPr>
            <p:cNvSpPr/>
            <p:nvPr/>
          </p:nvSpPr>
          <p:spPr>
            <a:xfrm>
              <a:off x="6196631" y="9961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10070F51-44B2-1047-7793-BC24849117B8}"/>
                </a:ext>
              </a:extLst>
            </p:cNvPr>
            <p:cNvSpPr/>
            <p:nvPr/>
          </p:nvSpPr>
          <p:spPr>
            <a:xfrm rot="5400000">
              <a:off x="8006802" y="2530375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3A528B78-0883-787C-A307-8739080E8E92}"/>
                </a:ext>
              </a:extLst>
            </p:cNvPr>
            <p:cNvSpPr/>
            <p:nvPr/>
          </p:nvSpPr>
          <p:spPr>
            <a:xfrm rot="10800000">
              <a:off x="3113909" y="3874843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07F0872B-ED1C-FFD5-2EAE-9E7B7C032B9E}"/>
                </a:ext>
              </a:extLst>
            </p:cNvPr>
            <p:cNvSpPr/>
            <p:nvPr/>
          </p:nvSpPr>
          <p:spPr>
            <a:xfrm rot="10800000">
              <a:off x="6196631" y="38754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11">
            <a:extLst>
              <a:ext uri="{FF2B5EF4-FFF2-40B4-BE49-F238E27FC236}">
                <a16:creationId xmlns:a16="http://schemas.microsoft.com/office/drawing/2014/main" id="{1C9BFA41-684D-BF90-B8D9-A412A6A615D9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案例解释：紧前紧后工作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2(Dependency)</a:t>
            </a:r>
          </a:p>
        </p:txBody>
      </p:sp>
      <p:pic>
        <p:nvPicPr>
          <p:cNvPr id="50" name="Picture 4" descr="任务, 软件, 平台, 管理, 项目 图标">
            <a:extLst>
              <a:ext uri="{FF2B5EF4-FFF2-40B4-BE49-F238E27FC236}">
                <a16:creationId xmlns:a16="http://schemas.microsoft.com/office/drawing/2014/main" id="{2CB8FAF5-A4BD-33BE-E06F-470D81A7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71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8D083-B32D-7C3F-6FE4-D810B22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5B4E32E0-5F99-F4AA-FB07-40710AA64AC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案例解释：得出关联表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(Dependency)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2FB286F-C04C-BAF2-6EE4-CF171DAE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09207"/>
              </p:ext>
            </p:extLst>
          </p:nvPr>
        </p:nvGraphicFramePr>
        <p:xfrm>
          <a:off x="677700" y="4422563"/>
          <a:ext cx="4102156" cy="177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1078">
                  <a:extLst>
                    <a:ext uri="{9D8B030D-6E8A-4147-A177-3AD203B41FA5}">
                      <a16:colId xmlns:a16="http://schemas.microsoft.com/office/drawing/2014/main" val="3489953574"/>
                    </a:ext>
                  </a:extLst>
                </a:gridCol>
                <a:gridCol w="2051078">
                  <a:extLst>
                    <a:ext uri="{9D8B030D-6E8A-4147-A177-3AD203B41FA5}">
                      <a16:colId xmlns:a16="http://schemas.microsoft.com/office/drawing/2014/main" val="214898662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PredecessorProcess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SuccessorProcess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67986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62633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2016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87804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63363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67615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06180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44849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81646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135042"/>
                  </a:ext>
                </a:extLst>
              </a:tr>
            </a:tbl>
          </a:graphicData>
        </a:graphic>
      </p:graphicFrame>
      <p:pic>
        <p:nvPicPr>
          <p:cNvPr id="5" name="Picture 27">
            <a:extLst>
              <a:ext uri="{FF2B5EF4-FFF2-40B4-BE49-F238E27FC236}">
                <a16:creationId xmlns:a16="http://schemas.microsoft.com/office/drawing/2014/main" id="{3BD39AF9-9CE8-7534-74DA-9A96EB80C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499902" y="833641"/>
            <a:ext cx="8208983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C0D7D9B-AA91-8722-0B54-DFA769C63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7760"/>
              </p:ext>
            </p:extLst>
          </p:nvPr>
        </p:nvGraphicFramePr>
        <p:xfrm>
          <a:off x="5145617" y="4422563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4BD54F4-22C4-22A4-82D2-6DE35F90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28172"/>
              </p:ext>
            </p:extLst>
          </p:nvPr>
        </p:nvGraphicFramePr>
        <p:xfrm>
          <a:off x="9552518" y="1937919"/>
          <a:ext cx="173752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862">
                  <a:extLst>
                    <a:ext uri="{9D8B030D-6E8A-4147-A177-3AD203B41FA5}">
                      <a16:colId xmlns:a16="http://schemas.microsoft.com/office/drawing/2014/main" val="52743381"/>
                    </a:ext>
                  </a:extLst>
                </a:gridCol>
                <a:gridCol w="1163664">
                  <a:extLst>
                    <a:ext uri="{9D8B030D-6E8A-4147-A177-3AD203B41FA5}">
                      <a16:colId xmlns:a16="http://schemas.microsoft.com/office/drawing/2014/main" val="331925553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Space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InitialPriority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064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6753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5090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3117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0375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9114052"/>
                  </a:ext>
                </a:extLst>
              </a:tr>
            </a:tbl>
          </a:graphicData>
        </a:graphic>
      </p:graphicFrame>
      <p:pic>
        <p:nvPicPr>
          <p:cNvPr id="11" name="Picture 6" descr="事件, 紧急, 医疗, 医生, 医院, 的任命, 日历 图标">
            <a:extLst>
              <a:ext uri="{FF2B5EF4-FFF2-40B4-BE49-F238E27FC236}">
                <a16:creationId xmlns:a16="http://schemas.microsoft.com/office/drawing/2014/main" id="{88315E3E-2D54-012D-B737-EA646E15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FE3A30D-FBC0-3240-66D8-A5AFC43E3A54}"/>
              </a:ext>
            </a:extLst>
          </p:cNvPr>
          <p:cNvSpPr/>
          <p:nvPr/>
        </p:nvSpPr>
        <p:spPr>
          <a:xfrm rot="5400000">
            <a:off x="2368778" y="3888102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4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012A-463E-02BA-35A0-51083468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57260558-E7F4-3730-84AA-533AFB6A5CAE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数据说明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</a:t>
            </a:r>
            <a:r>
              <a:rPr lang="en-US" altLang="zh-CN" sz="2800" b="1" u="none" strike="noStrike" dirty="0">
                <a:effectLst/>
                <a:latin typeface="Georgia Pro" panose="02040502050405020303" pitchFamily="18" charset="0"/>
              </a:rPr>
              <a:t>Trade</a:t>
            </a:r>
            <a:r>
              <a:rPr lang="zh-CN" altLang="en-US" sz="2800" b="1" u="none" strike="noStrike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的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初始效率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</a:t>
            </a:r>
            <a:r>
              <a:rPr lang="en-US" altLang="zh-CN" sz="2800" b="1" u="none" strike="noStrike" dirty="0">
                <a:effectLst/>
                <a:latin typeface="Georgia Pro" panose="02040502050405020303" pitchFamily="18" charset="0"/>
              </a:rPr>
              <a:t>Initial Production Rate)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053907-0404-854A-110D-3605B0609DF3}"/>
              </a:ext>
            </a:extLst>
          </p:cNvPr>
          <p:cNvSpPr txBox="1"/>
          <p:nvPr/>
        </p:nvSpPr>
        <p:spPr>
          <a:xfrm>
            <a:off x="0" y="520075"/>
            <a:ext cx="12192000" cy="189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</a:t>
            </a:r>
            <a:r>
              <a:rPr lang="zh-CN" altLang="en-US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（碎石工）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负责铺设地基或基础层的碎石，确保地面平整和排水良好。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Plumbing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（管道工）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负责安装和维护供水、排水和卫生设施的管道系统。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Electricity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（电工）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负责安装和维护电气系统，包括照明、插座、开关和配电箱。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Tiling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（瓷砖工）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：负责铺设地板和墙面的瓷砖，确保美观和耐用。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（隔墙工）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：负责建造和安装隔墙，将空间分隔成不同的功能区域。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084A4C-169E-37E0-9B76-16D881D0B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59269"/>
              </p:ext>
            </p:extLst>
          </p:nvPr>
        </p:nvGraphicFramePr>
        <p:xfrm>
          <a:off x="273050" y="2645506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074FB6B-9F6B-ECD0-35D0-36AB959B4D24}"/>
              </a:ext>
            </a:extLst>
          </p:cNvPr>
          <p:cNvSpPr txBox="1"/>
          <p:nvPr/>
        </p:nvSpPr>
        <p:spPr>
          <a:xfrm>
            <a:off x="0" y="4826675"/>
            <a:ext cx="121919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-- 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生成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10%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无效日概率</a:t>
            </a:r>
            <a:endParaRPr lang="zh-CN" altLang="en-US" sz="14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is_invalid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: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(random()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&lt;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);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-- 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计算实际完成量：无效日为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，否则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…</a:t>
            </a:r>
            <a:endParaRPr lang="zh-CN" altLang="en-US" sz="14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work_done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: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CASE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WHEN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is_invalid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THEN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    ELSE GREATEST(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, ROUND(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task_rec.initial_production_rate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random()))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task_rec.available_workers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END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C46E04-E1BF-BF3A-F66C-3EC2B387FDEE}"/>
              </a:ext>
            </a:extLst>
          </p:cNvPr>
          <p:cNvSpPr txBox="1"/>
          <p:nvPr/>
        </p:nvSpPr>
        <p:spPr>
          <a:xfrm>
            <a:off x="7175509" y="2715465"/>
            <a:ext cx="48767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指施工中的表现或性能，如施工效率、质量等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algn="just"/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是否返工的问题后面简化为随机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无效，实际上可随需求对每个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（具体到人）进行设计。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同时每个人的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可能按照一定分布变化（例如正态分布），所以增加属性到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表中即可。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7E7D0CE-1A25-1570-69D8-B1B14891D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6696"/>
              </p:ext>
            </p:extLst>
          </p:nvPr>
        </p:nvGraphicFramePr>
        <p:xfrm>
          <a:off x="8261349" y="935364"/>
          <a:ext cx="3390901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84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65590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768962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29031711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CB32D07A-3649-379C-DC82-3745A82C7E89}"/>
              </a:ext>
            </a:extLst>
          </p:cNvPr>
          <p:cNvSpPr/>
          <p:nvPr/>
        </p:nvSpPr>
        <p:spPr>
          <a:xfrm rot="16200000">
            <a:off x="9455066" y="2167694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FF99C0-743C-8CE0-82BF-085DF759F0C1}"/>
              </a:ext>
            </a:extLst>
          </p:cNvPr>
          <p:cNvSpPr txBox="1"/>
          <p:nvPr/>
        </p:nvSpPr>
        <p:spPr>
          <a:xfrm>
            <a:off x="8261349" y="520074"/>
            <a:ext cx="3930642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US" altLang="zh-CN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-- </a:t>
            </a:r>
            <a:r>
              <a:rPr lang="zh-CN" altLang="en-US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初始化工种资源：插入所有工种，默认可用工人数为</a:t>
            </a:r>
            <a:r>
              <a:rPr lang="en-US" altLang="zh-CN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</a:t>
            </a:r>
            <a:endParaRPr lang="zh-CN" altLang="en-US" sz="11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3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275D-9265-5EDC-B101-FE59F15E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461CCD79-C1B6-50F0-2224-CDBB0AC0294C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数据说明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Process</a:t>
            </a:r>
            <a:r>
              <a:rPr lang="zh-CN" altLang="en-US" sz="2800" b="1" u="none" strike="noStrike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的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初始总量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Initial Quantity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)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B302A3-F1DD-19EF-EA12-4C272C0C5A34}"/>
              </a:ext>
            </a:extLst>
          </p:cNvPr>
          <p:cNvSpPr txBox="1"/>
          <p:nvPr/>
        </p:nvSpPr>
        <p:spPr>
          <a:xfrm>
            <a:off x="0" y="749975"/>
            <a:ext cx="9277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'Gravel base layer'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170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170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'Pipes in the floor'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'Electric conduits in the floor'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 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'Floor tiling'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    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1'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750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750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'Pipes in the wall'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'Electric conduits in the wall'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2'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 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'Wall tiling'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3'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16145C-9CE2-B0D3-CD33-61399CAD9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76697"/>
              </p:ext>
            </p:extLst>
          </p:nvPr>
        </p:nvGraphicFramePr>
        <p:xfrm>
          <a:off x="370417" y="3226644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39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D3A5-DB17-5A8E-47B9-E7C4CE2F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A3FD2C05-B7BF-105B-0753-F085022CEBE8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1-daily task details 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初始化展示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ECDDE5-1281-CFAF-7983-818E616263C2}"/>
              </a:ext>
            </a:extLst>
          </p:cNvPr>
          <p:cNvSpPr txBox="1"/>
          <p:nvPr/>
        </p:nvSpPr>
        <p:spPr>
          <a:xfrm>
            <a:off x="0" y="520075"/>
            <a:ext cx="12192000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数据初始化，然后找到开工的项目。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36EF7C8-9596-AABA-C23A-37826CB91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88728"/>
              </p:ext>
            </p:extLst>
          </p:nvPr>
        </p:nvGraphicFramePr>
        <p:xfrm>
          <a:off x="245991" y="1284595"/>
          <a:ext cx="11700000" cy="4979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359">
                  <a:extLst>
                    <a:ext uri="{9D8B030D-6E8A-4147-A177-3AD203B41FA5}">
                      <a16:colId xmlns:a16="http://schemas.microsoft.com/office/drawing/2014/main" val="5785479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313331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6877413"/>
                    </a:ext>
                  </a:extLst>
                </a:gridCol>
                <a:gridCol w="867841">
                  <a:extLst>
                    <a:ext uri="{9D8B030D-6E8A-4147-A177-3AD203B41FA5}">
                      <a16:colId xmlns:a16="http://schemas.microsoft.com/office/drawing/2014/main" val="423514842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543568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9104221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860859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19677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5017365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61352580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2368034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644334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11283265"/>
                    </a:ext>
                  </a:extLst>
                </a:gridCol>
              </a:tblGrid>
              <a:tr h="437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Initial Quantity</a:t>
                      </a: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Initial production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rate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Predecessor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available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Prerequisite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Can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Start?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181683"/>
                  </a:ext>
                </a:extLst>
              </a:tr>
              <a:tr h="58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442548"/>
                  </a:ext>
                </a:extLst>
              </a:tr>
              <a:tr h="50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53640"/>
                  </a:ext>
                </a:extLst>
              </a:tr>
              <a:tr h="8704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floor, Electric conduits in the floor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74, 103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599412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29505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68498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51367"/>
                  </a:ext>
                </a:extLst>
              </a:tr>
              <a:tr h="50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265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88658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3213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6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042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BEE5DE-CD6D-532A-1250-DFBAC9F4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883153"/>
              </p:ext>
            </p:extLst>
          </p:nvPr>
        </p:nvGraphicFramePr>
        <p:xfrm>
          <a:off x="0" y="640244"/>
          <a:ext cx="12191985" cy="6217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845">
                  <a:extLst>
                    <a:ext uri="{9D8B030D-6E8A-4147-A177-3AD203B41FA5}">
                      <a16:colId xmlns:a16="http://schemas.microsoft.com/office/drawing/2014/main" val="3794785485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277351784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674837193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2812771867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2983478528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047785360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840944162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507689310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2681245079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643626557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3521399104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3351675616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177366632"/>
                    </a:ext>
                  </a:extLst>
                </a:gridCol>
              </a:tblGrid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Assigned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+mn-ea"/>
                        </a:rPr>
                        <a:t>Initial Quantity</a:t>
                      </a: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is_rework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today_workload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72111"/>
                  </a:ext>
                </a:extLst>
              </a:tr>
              <a:tr h="4671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572735"/>
                  </a:ext>
                </a:extLst>
              </a:tr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42795"/>
                  </a:ext>
                </a:extLst>
              </a:tr>
              <a:tr h="698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floor, Electric conduits in the floor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74, 103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4784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797988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latin typeface="Georgia Pro" panose="02040502050405020303" pitchFamily="18" charset="0"/>
                        </a:rPr>
                        <a:t>760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36575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4527"/>
                  </a:ext>
                </a:extLst>
              </a:tr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5069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50319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latin typeface="Georgia Pro" panose="02040502050405020303" pitchFamily="18" charset="0"/>
                        </a:rPr>
                        <a:t>760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66779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71926"/>
                  </a:ext>
                </a:extLst>
              </a:tr>
            </a:tbl>
          </a:graphicData>
        </a:graphic>
      </p:graphicFrame>
      <p:sp>
        <p:nvSpPr>
          <p:cNvPr id="3" name="文本框 11">
            <a:extLst>
              <a:ext uri="{FF2B5EF4-FFF2-40B4-BE49-F238E27FC236}">
                <a16:creationId xmlns:a16="http://schemas.microsoft.com/office/drawing/2014/main" id="{24A95A94-0AEE-4D0A-F2FD-BC9D3F3765D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2-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第一天情况展示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14B0D2-B84A-7965-6966-AFAC57E1A181}"/>
              </a:ext>
            </a:extLst>
          </p:cNvPr>
          <p:cNvGrpSpPr/>
          <p:nvPr/>
        </p:nvGrpSpPr>
        <p:grpSpPr>
          <a:xfrm>
            <a:off x="6534150" y="1784350"/>
            <a:ext cx="3956050" cy="4349750"/>
            <a:chOff x="6534150" y="1784350"/>
            <a:chExt cx="3956050" cy="4349750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47C4740-FEBC-25FE-033F-46AAD102E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750" y="1784350"/>
              <a:ext cx="2882900" cy="19113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369B859-7590-2D5E-536B-ACAD5ED5A41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50" y="3924300"/>
              <a:ext cx="2965450" cy="1822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9FC65E3-A03C-8AF7-B95D-179AED972285}"/>
                </a:ext>
              </a:extLst>
            </p:cNvPr>
            <p:cNvSpPr/>
            <p:nvPr/>
          </p:nvSpPr>
          <p:spPr>
            <a:xfrm>
              <a:off x="6534150" y="3575050"/>
              <a:ext cx="990600" cy="97155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B173A57-B72E-8881-2C49-61156AB07887}"/>
                </a:ext>
              </a:extLst>
            </p:cNvPr>
            <p:cNvCxnSpPr>
              <a:cxnSpLocks/>
            </p:cNvCxnSpPr>
            <p:nvPr/>
          </p:nvCxnSpPr>
          <p:spPr>
            <a:xfrm>
              <a:off x="7518400" y="4311650"/>
              <a:ext cx="2965450" cy="1822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935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1A88-805C-56D1-B11F-A764502D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BA28AED0-9C18-7925-293E-1E4ACA43D83E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3-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单个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process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结果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E53D160-0F28-EE1A-F339-E84FD5857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707227"/>
              </p:ext>
            </p:extLst>
          </p:nvPr>
        </p:nvGraphicFramePr>
        <p:xfrm>
          <a:off x="-10" y="645055"/>
          <a:ext cx="12192001" cy="18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5878">
                  <a:extLst>
                    <a:ext uri="{9D8B030D-6E8A-4147-A177-3AD203B41FA5}">
                      <a16:colId xmlns:a16="http://schemas.microsoft.com/office/drawing/2014/main" val="851547277"/>
                    </a:ext>
                  </a:extLst>
                </a:gridCol>
                <a:gridCol w="524157">
                  <a:extLst>
                    <a:ext uri="{9D8B030D-6E8A-4147-A177-3AD203B41FA5}">
                      <a16:colId xmlns:a16="http://schemas.microsoft.com/office/drawing/2014/main" val="1656532797"/>
                    </a:ext>
                  </a:extLst>
                </a:gridCol>
                <a:gridCol w="1290737">
                  <a:extLst>
                    <a:ext uri="{9D8B030D-6E8A-4147-A177-3AD203B41FA5}">
                      <a16:colId xmlns:a16="http://schemas.microsoft.com/office/drawing/2014/main" val="4067123233"/>
                    </a:ext>
                  </a:extLst>
                </a:gridCol>
                <a:gridCol w="484845">
                  <a:extLst>
                    <a:ext uri="{9D8B030D-6E8A-4147-A177-3AD203B41FA5}">
                      <a16:colId xmlns:a16="http://schemas.microsoft.com/office/drawing/2014/main" val="2271255474"/>
                    </a:ext>
                  </a:extLst>
                </a:gridCol>
                <a:gridCol w="655197">
                  <a:extLst>
                    <a:ext uri="{9D8B030D-6E8A-4147-A177-3AD203B41FA5}">
                      <a16:colId xmlns:a16="http://schemas.microsoft.com/office/drawing/2014/main" val="1423782941"/>
                    </a:ext>
                  </a:extLst>
                </a:gridCol>
                <a:gridCol w="1048314">
                  <a:extLst>
                    <a:ext uri="{9D8B030D-6E8A-4147-A177-3AD203B41FA5}">
                      <a16:colId xmlns:a16="http://schemas.microsoft.com/office/drawing/2014/main" val="486712200"/>
                    </a:ext>
                  </a:extLst>
                </a:gridCol>
                <a:gridCol w="642093">
                  <a:extLst>
                    <a:ext uri="{9D8B030D-6E8A-4147-A177-3AD203B41FA5}">
                      <a16:colId xmlns:a16="http://schemas.microsoft.com/office/drawing/2014/main" val="880037577"/>
                    </a:ext>
                  </a:extLst>
                </a:gridCol>
                <a:gridCol w="808354">
                  <a:extLst>
                    <a:ext uri="{9D8B030D-6E8A-4147-A177-3AD203B41FA5}">
                      <a16:colId xmlns:a16="http://schemas.microsoft.com/office/drawing/2014/main" val="4279885778"/>
                    </a:ext>
                  </a:extLst>
                </a:gridCol>
                <a:gridCol w="649278">
                  <a:extLst>
                    <a:ext uri="{9D8B030D-6E8A-4147-A177-3AD203B41FA5}">
                      <a16:colId xmlns:a16="http://schemas.microsoft.com/office/drawing/2014/main" val="949462514"/>
                    </a:ext>
                  </a:extLst>
                </a:gridCol>
                <a:gridCol w="486958">
                  <a:extLst>
                    <a:ext uri="{9D8B030D-6E8A-4147-A177-3AD203B41FA5}">
                      <a16:colId xmlns:a16="http://schemas.microsoft.com/office/drawing/2014/main" val="753026485"/>
                    </a:ext>
                  </a:extLst>
                </a:gridCol>
                <a:gridCol w="793563">
                  <a:extLst>
                    <a:ext uri="{9D8B030D-6E8A-4147-A177-3AD203B41FA5}">
                      <a16:colId xmlns:a16="http://schemas.microsoft.com/office/drawing/2014/main" val="469886133"/>
                    </a:ext>
                  </a:extLst>
                </a:gridCol>
                <a:gridCol w="1109184">
                  <a:extLst>
                    <a:ext uri="{9D8B030D-6E8A-4147-A177-3AD203B41FA5}">
                      <a16:colId xmlns:a16="http://schemas.microsoft.com/office/drawing/2014/main" val="3229605090"/>
                    </a:ext>
                  </a:extLst>
                </a:gridCol>
                <a:gridCol w="856686">
                  <a:extLst>
                    <a:ext uri="{9D8B030D-6E8A-4147-A177-3AD203B41FA5}">
                      <a16:colId xmlns:a16="http://schemas.microsoft.com/office/drawing/2014/main" val="1072279466"/>
                    </a:ext>
                  </a:extLst>
                </a:gridCol>
                <a:gridCol w="748473">
                  <a:extLst>
                    <a:ext uri="{9D8B030D-6E8A-4147-A177-3AD203B41FA5}">
                      <a16:colId xmlns:a16="http://schemas.microsoft.com/office/drawing/2014/main" val="1448384061"/>
                    </a:ext>
                  </a:extLst>
                </a:gridCol>
                <a:gridCol w="1208378">
                  <a:extLst>
                    <a:ext uri="{9D8B030D-6E8A-4147-A177-3AD203B41FA5}">
                      <a16:colId xmlns:a16="http://schemas.microsoft.com/office/drawing/2014/main" val="1662316512"/>
                    </a:ext>
                  </a:extLst>
                </a:gridCol>
                <a:gridCol w="459906">
                  <a:extLst>
                    <a:ext uri="{9D8B030D-6E8A-4147-A177-3AD203B41FA5}">
                      <a16:colId xmlns:a16="http://schemas.microsoft.com/office/drawing/2014/main" val="62002654"/>
                    </a:ext>
                  </a:extLst>
                </a:gridCol>
              </a:tblGrid>
              <a:tr h="5938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IQ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efficiency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Is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Today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workload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Predecessor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available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Prerequisites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Can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start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4703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7327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912538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90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157303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4698265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596908"/>
                  </a:ext>
                </a:extLst>
              </a:tr>
              <a:tr h="20102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25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3769" marR="3769" marT="376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14296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1F1D76B-0926-D052-5BC8-A5918E7FE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148006"/>
              </p:ext>
            </p:extLst>
          </p:nvPr>
        </p:nvGraphicFramePr>
        <p:xfrm>
          <a:off x="0" y="2688568"/>
          <a:ext cx="12192010" cy="36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648">
                  <a:extLst>
                    <a:ext uri="{9D8B030D-6E8A-4147-A177-3AD203B41FA5}">
                      <a16:colId xmlns:a16="http://schemas.microsoft.com/office/drawing/2014/main" val="1291865385"/>
                    </a:ext>
                  </a:extLst>
                </a:gridCol>
                <a:gridCol w="355219">
                  <a:extLst>
                    <a:ext uri="{9D8B030D-6E8A-4147-A177-3AD203B41FA5}">
                      <a16:colId xmlns:a16="http://schemas.microsoft.com/office/drawing/2014/main" val="410251842"/>
                    </a:ext>
                  </a:extLst>
                </a:gridCol>
                <a:gridCol w="664602">
                  <a:extLst>
                    <a:ext uri="{9D8B030D-6E8A-4147-A177-3AD203B41FA5}">
                      <a16:colId xmlns:a16="http://schemas.microsoft.com/office/drawing/2014/main" val="4284844275"/>
                    </a:ext>
                  </a:extLst>
                </a:gridCol>
                <a:gridCol w="939610">
                  <a:extLst>
                    <a:ext uri="{9D8B030D-6E8A-4147-A177-3AD203B41FA5}">
                      <a16:colId xmlns:a16="http://schemas.microsoft.com/office/drawing/2014/main" val="2969900349"/>
                    </a:ext>
                  </a:extLst>
                </a:gridCol>
                <a:gridCol w="672571">
                  <a:extLst>
                    <a:ext uri="{9D8B030D-6E8A-4147-A177-3AD203B41FA5}">
                      <a16:colId xmlns:a16="http://schemas.microsoft.com/office/drawing/2014/main" val="22693764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5753576"/>
                    </a:ext>
                  </a:extLst>
                </a:gridCol>
                <a:gridCol w="1634439">
                  <a:extLst>
                    <a:ext uri="{9D8B030D-6E8A-4147-A177-3AD203B41FA5}">
                      <a16:colId xmlns:a16="http://schemas.microsoft.com/office/drawing/2014/main" val="2838106541"/>
                    </a:ext>
                  </a:extLst>
                </a:gridCol>
                <a:gridCol w="1042738">
                  <a:extLst>
                    <a:ext uri="{9D8B030D-6E8A-4147-A177-3AD203B41FA5}">
                      <a16:colId xmlns:a16="http://schemas.microsoft.com/office/drawing/2014/main" val="3704295367"/>
                    </a:ext>
                  </a:extLst>
                </a:gridCol>
                <a:gridCol w="825023">
                  <a:extLst>
                    <a:ext uri="{9D8B030D-6E8A-4147-A177-3AD203B41FA5}">
                      <a16:colId xmlns:a16="http://schemas.microsoft.com/office/drawing/2014/main" val="945971021"/>
                    </a:ext>
                  </a:extLst>
                </a:gridCol>
                <a:gridCol w="618767">
                  <a:extLst>
                    <a:ext uri="{9D8B030D-6E8A-4147-A177-3AD203B41FA5}">
                      <a16:colId xmlns:a16="http://schemas.microsoft.com/office/drawing/2014/main" val="4065760233"/>
                    </a:ext>
                  </a:extLst>
                </a:gridCol>
                <a:gridCol w="1008361">
                  <a:extLst>
                    <a:ext uri="{9D8B030D-6E8A-4147-A177-3AD203B41FA5}">
                      <a16:colId xmlns:a16="http://schemas.microsoft.com/office/drawing/2014/main" val="944438125"/>
                    </a:ext>
                  </a:extLst>
                </a:gridCol>
                <a:gridCol w="1088572">
                  <a:extLst>
                    <a:ext uri="{9D8B030D-6E8A-4147-A177-3AD203B41FA5}">
                      <a16:colId xmlns:a16="http://schemas.microsoft.com/office/drawing/2014/main" val="842508596"/>
                    </a:ext>
                  </a:extLst>
                </a:gridCol>
                <a:gridCol w="951069">
                  <a:extLst>
                    <a:ext uri="{9D8B030D-6E8A-4147-A177-3AD203B41FA5}">
                      <a16:colId xmlns:a16="http://schemas.microsoft.com/office/drawing/2014/main" val="92868047"/>
                    </a:ext>
                  </a:extLst>
                </a:gridCol>
                <a:gridCol w="584391">
                  <a:extLst>
                    <a:ext uri="{9D8B030D-6E8A-4147-A177-3AD203B41FA5}">
                      <a16:colId xmlns:a16="http://schemas.microsoft.com/office/drawing/2014/main" val="3657817835"/>
                    </a:ext>
                  </a:extLst>
                </a:gridCol>
              </a:tblGrid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day_number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IQ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initial_production_rate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actual_efficiency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is_rework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today_workload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3925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30934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599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372260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57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542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39525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484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918917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61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423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0241927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423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866741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36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59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279467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 dirty="0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57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307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3619425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249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224393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67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182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37717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40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182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016256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124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356630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42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60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8252844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43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040749"/>
                  </a:ext>
                </a:extLst>
              </a:tr>
              <a:tr h="2250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44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59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0, 0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9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9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942" marR="4942" marT="494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47507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868D0C12-7591-3D8E-5C03-F04349FED52E}"/>
              </a:ext>
            </a:extLst>
          </p:cNvPr>
          <p:cNvSpPr/>
          <p:nvPr/>
        </p:nvSpPr>
        <p:spPr>
          <a:xfrm>
            <a:off x="5761603" y="6212945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6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F07A2-247D-9729-81A7-9457BD1D1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3B742FE0-3602-CA6D-CF19-59413FAF72E8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结果展示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（无返工或扰动示意图）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80139799-4AE6-21CB-8C03-56883C5D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46" y="520075"/>
            <a:ext cx="9034290" cy="62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9BB4A-D7CB-8F63-C57E-91AD8073F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74A76E68-4587-650B-FB1C-96A372786155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结果展示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（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10%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扰动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+10%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无效）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CB3F5A7E-FAEE-1C27-E13F-180C8C8AF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8" y="549000"/>
            <a:ext cx="10383625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8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>
            <a:extLst>
              <a:ext uri="{FF2B5EF4-FFF2-40B4-BE49-F238E27FC236}">
                <a16:creationId xmlns:a16="http://schemas.microsoft.com/office/drawing/2014/main" id="{6BE42276-3EED-5279-6D57-9C0E0FCBD99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进一步研究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4E68E1-5886-84B8-59BA-3F569DA4E17C}"/>
              </a:ext>
            </a:extLst>
          </p:cNvPr>
          <p:cNvSpPr txBox="1"/>
          <p:nvPr/>
        </p:nvSpPr>
        <p:spPr>
          <a:xfrm>
            <a:off x="0" y="520075"/>
            <a:ext cx="12192000" cy="374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更加详细的过程模拟和过程解析</a:t>
            </a:r>
            <a:r>
              <a:rPr lang="en-US" altLang="zh-CN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施工流程表示（图 ）。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横轴代表从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2015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日开始的时间；纵轴代表从第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层到第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层的工作空间。系统可按代理人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分包商名称（图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）、工作方法和事件对线条进行分组和着色。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例如，代理在未准备好的工作上的错误决定在该时间点用红色表示（图 </a:t>
            </a:r>
            <a:r>
              <a:rPr lang="en-US" altLang="zh-CN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），质量检查任务的失败用红色表示（图 </a:t>
            </a:r>
            <a:r>
              <a:rPr lang="en-US" altLang="zh-CN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b="1" dirty="0">
              <a:solidFill>
                <a:srgbClr val="0070C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当代理进入，工作就绪时，线变为蓝色。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结合这三幅图，可以对项目工作流程进行量化分析。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电工本以为可以在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2015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日进行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楼的电工工作（图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直到 </a:t>
            </a:r>
            <a:r>
              <a:rPr lang="en-US" altLang="zh-CN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2015 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 </a:t>
            </a:r>
            <a:r>
              <a:rPr lang="en-US" altLang="zh-CN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 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日再次进场时才发现工作尚未成熟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），原因是他的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先期工作碎石基层迟迟没有完成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砾石代理商在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2015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月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没有进行质量检查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导致他的工作延误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</a:t>
            </a:r>
            <a:r>
              <a:rPr lang="zh-CN" altLang="en-US" sz="1600" b="1" dirty="0">
                <a:solidFill>
                  <a:srgbClr val="0070C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影响了水管铺设和瓷砖铺设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（图 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zh-CN" altLang="en-US" sz="1600" i="0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045C522-A208-E7E5-643C-1494BA91E9BD}"/>
              </a:ext>
            </a:extLst>
          </p:cNvPr>
          <p:cNvGrpSpPr/>
          <p:nvPr/>
        </p:nvGrpSpPr>
        <p:grpSpPr>
          <a:xfrm>
            <a:off x="451371" y="4453307"/>
            <a:ext cx="11289237" cy="1800000"/>
            <a:chOff x="271996" y="3258000"/>
            <a:chExt cx="11289237" cy="18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89ED66C-FDFF-706B-1043-8BCDEFE9E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418"/>
            <a:stretch/>
          </p:blipFill>
          <p:spPr>
            <a:xfrm>
              <a:off x="271996" y="3258000"/>
              <a:ext cx="3292472" cy="180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DFD796D-1A8E-87B8-FB60-9C92D751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89" r="4015"/>
            <a:stretch/>
          </p:blipFill>
          <p:spPr>
            <a:xfrm>
              <a:off x="3695700" y="3258000"/>
              <a:ext cx="3873500" cy="18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859F03-2FFC-629E-E980-6A752ED5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89" r="3647"/>
            <a:stretch/>
          </p:blipFill>
          <p:spPr>
            <a:xfrm>
              <a:off x="7756529" y="3258000"/>
              <a:ext cx="3804704" cy="180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220C2F-8A9E-8677-6123-22936806E82E}"/>
              </a:ext>
            </a:extLst>
          </p:cNvPr>
          <p:cNvSpPr txBox="1"/>
          <p:nvPr/>
        </p:nvSpPr>
        <p:spPr>
          <a:xfrm>
            <a:off x="-9" y="6442502"/>
            <a:ext cx="121919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Ma, L. and Sacks, R. (2016). ‘Agent-based simulation of construction workflows using a relational data model’ </a:t>
            </a:r>
            <a:r>
              <a:rPr lang="en-US" altLang="zh-CN" sz="1050" u="sng" dirty="0">
                <a:latin typeface="Georgia Pro" panose="02040502050405020303" pitchFamily="18" charset="0"/>
                <a:ea typeface="宋体" panose="02010600030101010101" pitchFamily="2" charset="-122"/>
              </a:rPr>
              <a:t>Proceedings of the 24th Annual Conference of the International Group for Lean Construction</a:t>
            </a:r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, </a:t>
            </a:r>
            <a:r>
              <a:rPr lang="en-US" altLang="zh-CN" sz="1050" dirty="0" err="1">
                <a:latin typeface="Georgia Pro" panose="02040502050405020303" pitchFamily="18" charset="0"/>
                <a:ea typeface="宋体" panose="02010600030101010101" pitchFamily="2" charset="-122"/>
              </a:rPr>
              <a:t>Pasquire</a:t>
            </a:r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, C., Alves, T., and Reginato, J., (eds.), Boston, MA, US, July 2016, pp. 73-82.   </a:t>
            </a:r>
          </a:p>
        </p:txBody>
      </p:sp>
    </p:spTree>
    <p:extLst>
      <p:ext uri="{BB962C8B-B14F-4D97-AF65-F5344CB8AC3E}">
        <p14:creationId xmlns:p14="http://schemas.microsoft.com/office/powerpoint/2010/main" val="122266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F658-0B96-2336-7EFD-3E619775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CF4C9024-29C2-7757-C829-B24924D0399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背景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：建筑工程项目的复杂性和工程管理方法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2666D3-104C-BE5C-AB58-912CD872ECD6}"/>
              </a:ext>
            </a:extLst>
          </p:cNvPr>
          <p:cNvSpPr txBox="1"/>
          <p:nvPr/>
        </p:nvSpPr>
        <p:spPr>
          <a:xfrm>
            <a:off x="0" y="520075"/>
            <a:ext cx="12192000" cy="253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建筑施工项目的复杂性与不确定性是建筑行业面临的重大挑战。甘特图是一种静态的计划工具，无法实时反映施工现场的实际情况，如天气变化、资源短缺、设计变更等。</a:t>
            </a: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这些不确定性因素会导致计划与实际执行之间的脱节，进而引发一系列问题，如工期延误、成本增加和资源浪费。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为解决这些问题，施工模拟仿真技术被引入，通过建立虚拟模型，对施工过程进行动态模拟和分析，帮助管理者更好地理解和预测施工过程中的各种变化。这种技术能够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模拟施工过程中的各种事件和行为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，包括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资源分配、工序协调、干扰因素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等，从而为施工计划的优化提供科学依据。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668995-C7F6-9729-501C-1B3F89EB6B1D}"/>
              </a:ext>
            </a:extLst>
          </p:cNvPr>
          <p:cNvGrpSpPr/>
          <p:nvPr/>
        </p:nvGrpSpPr>
        <p:grpSpPr>
          <a:xfrm>
            <a:off x="235890" y="3272248"/>
            <a:ext cx="11720201" cy="3368470"/>
            <a:chOff x="146050" y="3062698"/>
            <a:chExt cx="11720201" cy="3368470"/>
          </a:xfrm>
        </p:grpSpPr>
        <p:pic>
          <p:nvPicPr>
            <p:cNvPr id="10246" name="Picture 6" descr="图片">
              <a:extLst>
                <a:ext uri="{FF2B5EF4-FFF2-40B4-BE49-F238E27FC236}">
                  <a16:creationId xmlns:a16="http://schemas.microsoft.com/office/drawing/2014/main" id="{41C82758-F6D2-6B3B-C9E3-D8E1C7C95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7"/>
            <a:stretch/>
          </p:blipFill>
          <p:spPr bwMode="auto">
            <a:xfrm>
              <a:off x="6826251" y="3619534"/>
              <a:ext cx="5040000" cy="2811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A3A6E00-3FEC-EA9F-F6E4-3C51EFFB5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"/>
            <a:stretch/>
          </p:blipFill>
          <p:spPr bwMode="auto">
            <a:xfrm>
              <a:off x="146050" y="3068843"/>
              <a:ext cx="6411913" cy="336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图片">
              <a:extLst>
                <a:ext uri="{FF2B5EF4-FFF2-40B4-BE49-F238E27FC236}">
                  <a16:creationId xmlns:a16="http://schemas.microsoft.com/office/drawing/2014/main" id="{2D4B90B7-F8D4-CE78-1FD1-DA86D7524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90"/>
            <a:stretch/>
          </p:blipFill>
          <p:spPr bwMode="auto">
            <a:xfrm>
              <a:off x="6826251" y="3062698"/>
              <a:ext cx="5040000" cy="25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48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9E2EA-E340-BBEE-645A-918214BF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>
            <a:extLst>
              <a:ext uri="{FF2B5EF4-FFF2-40B4-BE49-F238E27FC236}">
                <a16:creationId xmlns:a16="http://schemas.microsoft.com/office/drawing/2014/main" id="{9C46EB3C-AFCD-CE4E-72E4-6A7DBF1A40D0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进一步研究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3D1FD1-110E-13D0-B1C1-0C020574E8C8}"/>
              </a:ext>
            </a:extLst>
          </p:cNvPr>
          <p:cNvSpPr txBox="1"/>
          <p:nvPr/>
        </p:nvSpPr>
        <p:spPr>
          <a:xfrm>
            <a:off x="-11" y="6604084"/>
            <a:ext cx="121919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  <a:hlinkClick r:id="rId2"/>
              </a:rPr>
              <a:t>https://github.com/qiufengchn/ABSCI</a:t>
            </a:r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BFDF20-05BE-5DAB-B89C-634E19D1D955}"/>
              </a:ext>
            </a:extLst>
          </p:cNvPr>
          <p:cNvSpPr txBox="1"/>
          <p:nvPr/>
        </p:nvSpPr>
        <p:spPr>
          <a:xfrm>
            <a:off x="-10" y="520075"/>
            <a:ext cx="12191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800"/>
              </a:spcBef>
              <a:spcAft>
                <a:spcPts val="1200"/>
              </a:spcAft>
            </a:pPr>
            <a:r>
              <a:rPr lang="zh-CN" altLang="en-US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利用人工智能对代理</a:t>
            </a:r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</a:rPr>
              <a:t>人数据建模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，进而模拟预测建筑行业工作人员的行为</a:t>
            </a:r>
            <a:r>
              <a:rPr lang="en-US" altLang="zh-CN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…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F3620C-B9A4-8B37-7B2E-DCF0B5814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48" y="4323808"/>
            <a:ext cx="4482308" cy="1910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0B0E43A1-E0B4-AC9D-A438-71C9FA12A343}"/>
              </a:ext>
            </a:extLst>
          </p:cNvPr>
          <p:cNvGrpSpPr/>
          <p:nvPr/>
        </p:nvGrpSpPr>
        <p:grpSpPr>
          <a:xfrm>
            <a:off x="555597" y="4559280"/>
            <a:ext cx="5747519" cy="1440000"/>
            <a:chOff x="530083" y="4083586"/>
            <a:chExt cx="5747519" cy="1440000"/>
          </a:xfrm>
        </p:grpSpPr>
        <p:pic>
          <p:nvPicPr>
            <p:cNvPr id="20" name="Picture 2" descr="客户, 服务, 代理, 支持, 人 图标">
              <a:extLst>
                <a:ext uri="{FF2B5EF4-FFF2-40B4-BE49-F238E27FC236}">
                  <a16:creationId xmlns:a16="http://schemas.microsoft.com/office/drawing/2014/main" id="{20598A42-666B-C8A3-1BB4-FC94D1288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83" y="4083586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任务, 软件, 平台, 管理, 项目 图标">
              <a:extLst>
                <a:ext uri="{FF2B5EF4-FFF2-40B4-BE49-F238E27FC236}">
                  <a16:creationId xmlns:a16="http://schemas.microsoft.com/office/drawing/2014/main" id="{55A23986-2CC6-6AD8-8594-9F7F26C17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3842" y="4083586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事件, 紧急, 医疗, 医生, 医院, 的任命, 日历 图标">
              <a:extLst>
                <a:ext uri="{FF2B5EF4-FFF2-40B4-BE49-F238E27FC236}">
                  <a16:creationId xmlns:a16="http://schemas.microsoft.com/office/drawing/2014/main" id="{6F3E6098-F38B-F0A2-3E09-A1F0EAD99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02" y="4083586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5D31247-1E54-9E6F-9241-F50A4413BB14}"/>
              </a:ext>
            </a:extLst>
          </p:cNvPr>
          <p:cNvGrpSpPr/>
          <p:nvPr/>
        </p:nvGrpSpPr>
        <p:grpSpPr>
          <a:xfrm>
            <a:off x="177191" y="1227961"/>
            <a:ext cx="11837594" cy="2880000"/>
            <a:chOff x="241789" y="1300867"/>
            <a:chExt cx="11837594" cy="288000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29FDED1C-9FCE-0ED2-B431-C307B0CE0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789" y="1300867"/>
              <a:ext cx="6375137" cy="2773273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E1336E8-CE55-0247-52ED-1C7B8B884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6926" y="1300867"/>
              <a:ext cx="546245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41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79AB7E-6638-B036-C1F8-A48B9AD8F2EB}"/>
              </a:ext>
            </a:extLst>
          </p:cNvPr>
          <p:cNvSpPr/>
          <p:nvPr/>
        </p:nvSpPr>
        <p:spPr>
          <a:xfrm>
            <a:off x="5311178" y="29673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887685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49CB045-8A74-B924-335B-A292E2DDD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65" b="8704"/>
          <a:stretch/>
        </p:blipFill>
        <p:spPr bwMode="auto">
          <a:xfrm>
            <a:off x="3975100" y="780104"/>
            <a:ext cx="817243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EF68F195-B3F2-6084-1D64-5F9AE50DDD9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背景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：仿真方法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851D7E-C942-AA1A-3603-64857D39E1E2}"/>
              </a:ext>
            </a:extLst>
          </p:cNvPr>
          <p:cNvSpPr txBox="1"/>
          <p:nvPr/>
        </p:nvSpPr>
        <p:spPr>
          <a:xfrm>
            <a:off x="-1" y="520075"/>
            <a:ext cx="3843534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三大类仿真方法：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 Dynamic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系统动力学，战略层面仿真，强调因果回馈；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Agent-Based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代理人，运营</a:t>
            </a:r>
            <a:r>
              <a:rPr lang="en-US" altLang="zh-CN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操作层面仿真，强调互动；</a:t>
            </a: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</a:t>
            </a:r>
            <a:r>
              <a:rPr lang="zh-CN" altLang="en-US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Discrete Event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离散事件，运营</a:t>
            </a:r>
            <a:r>
              <a:rPr lang="en-US" altLang="zh-CN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操作层面仿真，强调环环相扣的程序。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C27E47-14DA-D680-F7F5-DAC89F67568A}"/>
              </a:ext>
            </a:extLst>
          </p:cNvPr>
          <p:cNvSpPr txBox="1"/>
          <p:nvPr/>
        </p:nvSpPr>
        <p:spPr>
          <a:xfrm>
            <a:off x="0" y="4720520"/>
            <a:ext cx="3843533" cy="200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离散事件模拟（</a:t>
            </a:r>
            <a:r>
              <a:rPr lang="en-US" altLang="zh-CN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）是一种常用的施工仿真方法，</a:t>
            </a:r>
            <a:r>
              <a:rPr lang="zh-CN" altLang="en-US" sz="12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通过事件驱动的方式模拟施工过程中的关键事件和状态变化。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然而，</a:t>
            </a:r>
            <a:r>
              <a:rPr lang="en-US" altLang="zh-CN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2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处理施工主体的独立行为和动态交互方面存在一定的局限性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基于代理的仿真则通过模拟施工主体（如工人、机器、任务等）的自主行为和交互，能够更真实地反映施工过程中的复杂性和动态性。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34978A-0F5C-1451-652A-B6A1E0F9E1D6}"/>
              </a:ext>
            </a:extLst>
          </p:cNvPr>
          <p:cNvSpPr txBox="1"/>
          <p:nvPr/>
        </p:nvSpPr>
        <p:spPr>
          <a:xfrm>
            <a:off x="4298950" y="6080134"/>
            <a:ext cx="7893041" cy="70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适合模拟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事件驱动的系统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生产流程、排队系统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等，强调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事件的顺序和时间点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ABM</a:t>
            </a:r>
            <a:r>
              <a:rPr lang="zh-CN" altLang="en-US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适合模拟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复杂系统中多个代理之间的交互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施工中的工人、机器和任务的动态协作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4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FC6FFE-7AFE-A812-69EC-3388EE3CCF6E}"/>
              </a:ext>
            </a:extLst>
          </p:cNvPr>
          <p:cNvGrpSpPr/>
          <p:nvPr/>
        </p:nvGrpSpPr>
        <p:grpSpPr>
          <a:xfrm>
            <a:off x="1449563" y="582869"/>
            <a:ext cx="9292855" cy="5692261"/>
            <a:chOff x="1449572" y="582870"/>
            <a:chExt cx="9292855" cy="569226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4098361-A4C2-DFD4-7342-7D5431DFFF30}"/>
                </a:ext>
              </a:extLst>
            </p:cNvPr>
            <p:cNvGrpSpPr/>
            <p:nvPr/>
          </p:nvGrpSpPr>
          <p:grpSpPr>
            <a:xfrm>
              <a:off x="1449572" y="582870"/>
              <a:ext cx="7677533" cy="1897420"/>
              <a:chOff x="533400" y="139646"/>
              <a:chExt cx="7677533" cy="1897420"/>
            </a:xfrm>
          </p:grpSpPr>
          <p:pic>
            <p:nvPicPr>
              <p:cNvPr id="11266" name="Picture 2" descr="客户, 服务, 代理, 支持, 人 图标">
                <a:extLst>
                  <a:ext uri="{FF2B5EF4-FFF2-40B4-BE49-F238E27FC236}">
                    <a16:creationId xmlns:a16="http://schemas.microsoft.com/office/drawing/2014/main" id="{0C82B808-DDC2-B9AE-C49A-2093904DD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37066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4F9821-E878-563D-DD94-DDFEE4502148}"/>
                  </a:ext>
                </a:extLst>
              </p:cNvPr>
              <p:cNvSpPr txBox="1"/>
              <p:nvPr/>
            </p:nvSpPr>
            <p:spPr>
              <a:xfrm>
                <a:off x="2810933" y="139646"/>
                <a:ext cx="54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Agent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（代理）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代表施工过程中的个体（如工人、机器等）。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代理的行为包括但不限于：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Perception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（感知变化）：代理感知环境的变化。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Site meeting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（现场会议）：代理之间的沟通和协调。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Decision making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（决策制定）：代理根据感知的信息做出决策。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3232B5C-1EC2-F353-B7CE-F8D847F7EBF2}"/>
                </a:ext>
              </a:extLst>
            </p:cNvPr>
            <p:cNvGrpSpPr/>
            <p:nvPr/>
          </p:nvGrpSpPr>
          <p:grpSpPr>
            <a:xfrm>
              <a:off x="1449572" y="2480290"/>
              <a:ext cx="7460509" cy="1897421"/>
              <a:chOff x="565746" y="2328475"/>
              <a:chExt cx="7460509" cy="1897421"/>
            </a:xfrm>
          </p:grpSpPr>
          <p:pic>
            <p:nvPicPr>
              <p:cNvPr id="11268" name="Picture 4" descr="任务, 软件, 平台, 管理, 项目 图标">
                <a:extLst>
                  <a:ext uri="{FF2B5EF4-FFF2-40B4-BE49-F238E27FC236}">
                    <a16:creationId xmlns:a16="http://schemas.microsoft.com/office/drawing/2014/main" id="{33F6DD7C-C2E3-D1DC-21DA-EFC3CFE12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255" y="2425896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F96240-6208-011F-0E9E-792A9AC41761}"/>
                  </a:ext>
                </a:extLst>
              </p:cNvPr>
              <p:cNvSpPr txBox="1"/>
              <p:nvPr/>
            </p:nvSpPr>
            <p:spPr>
              <a:xfrm>
                <a:off x="565746" y="2328475"/>
                <a:ext cx="54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Task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（任务）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代表具体的施工任务。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任务的属性包括但不限于：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Workspace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（工作空间）：任务所需的工作区域。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Workload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（工作量）：任务的工作量。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Progress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（进度）：任务的完成进度。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5D6FDF3-A125-C271-DD42-B83DE45CD085}"/>
                </a:ext>
              </a:extLst>
            </p:cNvPr>
            <p:cNvGrpSpPr/>
            <p:nvPr/>
          </p:nvGrpSpPr>
          <p:grpSpPr>
            <a:xfrm>
              <a:off x="1449572" y="4377710"/>
              <a:ext cx="9292855" cy="1897421"/>
              <a:chOff x="533400" y="4679999"/>
              <a:chExt cx="9292855" cy="1897421"/>
            </a:xfrm>
          </p:grpSpPr>
          <p:pic>
            <p:nvPicPr>
              <p:cNvPr id="11270" name="Picture 6" descr="事件, 紧急, 医疗, 医生, 医院, 的任命, 日历 图标">
                <a:extLst>
                  <a:ext uri="{FF2B5EF4-FFF2-40B4-BE49-F238E27FC236}">
                    <a16:creationId xmlns:a16="http://schemas.microsoft.com/office/drawing/2014/main" id="{4E862A27-1D0E-1E32-5046-F2594015D0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4777420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93C48C1-5504-C809-8CC5-86D9E416F5BF}"/>
                  </a:ext>
                </a:extLst>
              </p:cNvPr>
              <p:cNvSpPr txBox="1"/>
              <p:nvPr/>
            </p:nvSpPr>
            <p:spPr>
              <a:xfrm>
                <a:off x="2626255" y="4679999"/>
                <a:ext cx="72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Event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（事件）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代表施工过程中的动态变化。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事件的类型包括但不限于：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Production rate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（生产率变化）：任务的生产率发生变化。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Design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（设计变更）：施工设计的变更。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Quality check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（质量检查）：对施工质量的检查。</a:t>
                </a:r>
                <a:endParaRPr lang="zh-CN" altLang="en-US" sz="1400" dirty="0"/>
              </a:p>
            </p:txBody>
          </p:sp>
        </p:grpSp>
      </p:grpSp>
      <p:sp>
        <p:nvSpPr>
          <p:cNvPr id="13" name="文本框 11">
            <a:extLst>
              <a:ext uri="{FF2B5EF4-FFF2-40B4-BE49-F238E27FC236}">
                <a16:creationId xmlns:a16="http://schemas.microsoft.com/office/drawing/2014/main" id="{0D6C8C40-C84F-DA34-EEAF-3BBD310994E1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研究内容：基于代理的施工流程模拟（三个组成部分）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51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A299-2F18-65B7-497B-2D60BE725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84A31436-8582-C61B-4C88-B9C128331CE3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研究思考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+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问题提出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+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基本目标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D5B5E9-5A88-7919-86F6-940020403EFC}"/>
              </a:ext>
            </a:extLst>
          </p:cNvPr>
          <p:cNvSpPr txBox="1"/>
          <p:nvPr/>
        </p:nvSpPr>
        <p:spPr>
          <a:xfrm>
            <a:off x="0" y="520075"/>
            <a:ext cx="12192000" cy="62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思考以下问题：</a:t>
            </a:r>
            <a:endParaRPr lang="en-US" altLang="zh-CN" b="1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如何以参数化的方式模拟建筑工程中的各种施工活动场景？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如何对工程施工流程中的可变性进行模拟建模与计算？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如何量化分析判断施工现场的信息流的不确定性？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模拟的核心是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代理、任务和事件之间的交互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代理通过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感知环境变化、参与现场会议和做出决策来影响任务的执行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任务的进度和工作量受到事件（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如生产率变化、设计变更等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）的影响。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在复杂施工项目中，工序依赖、资源分配和不确定性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（如工人效率波动、无效工作日）</a:t>
            </a: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会显著影响项目周期。传统计划工具难以动态反映这些因素。通过基于代理的模拟，可帮助构建一个施工流程与信息流的数字化模型，从而实现：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动态模拟多工种协作资源分配、工序依赖关系和跨楼层施工调度顺序等。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量化模拟分析并计算效率的波动、返工、资源冲突等现实问题产生的影响。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优化资源配置和工期预测。</a:t>
            </a: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1407637" y="2717610"/>
            <a:ext cx="9376708" cy="3289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15234DF0-1FF7-C3AF-EFA0-CF8DA50F8C0B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具体应用：一个多工种参与的施工项目案例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57894-5F47-72DE-DAB5-6E4D4ADF1193}"/>
              </a:ext>
            </a:extLst>
          </p:cNvPr>
          <p:cNvSpPr txBox="1"/>
          <p:nvPr/>
        </p:nvSpPr>
        <p:spPr>
          <a:xfrm>
            <a:off x="0" y="1651607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altLang="zh-CN" sz="2000" b="1" i="0" dirty="0">
                <a:solidFill>
                  <a:srgbClr val="1F2328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Agent-Based Simulation of Construction workflows and Information flow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848B22-26B2-016C-821F-F399AC822FB7}"/>
              </a:ext>
            </a:extLst>
          </p:cNvPr>
          <p:cNvSpPr txBox="1"/>
          <p:nvPr/>
        </p:nvSpPr>
        <p:spPr>
          <a:xfrm>
            <a:off x="0" y="520075"/>
            <a:ext cx="12192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基本介绍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E171B-9597-D8E5-63D7-2447379CF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B0508EBE-AD71-8091-BB04-C9EF9FE0128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具体应用：一个多工种参与的施工项目案例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4878442-C2F5-3822-29C8-7DB4E377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11323"/>
              </p:ext>
            </p:extLst>
          </p:nvPr>
        </p:nvGraphicFramePr>
        <p:xfrm>
          <a:off x="438150" y="1276350"/>
          <a:ext cx="2597150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695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80028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540170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344DC9-A593-E928-200C-B0A51FC39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73430"/>
              </p:ext>
            </p:extLst>
          </p:nvPr>
        </p:nvGraphicFramePr>
        <p:xfrm>
          <a:off x="3841750" y="1276350"/>
          <a:ext cx="173752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862">
                  <a:extLst>
                    <a:ext uri="{9D8B030D-6E8A-4147-A177-3AD203B41FA5}">
                      <a16:colId xmlns:a16="http://schemas.microsoft.com/office/drawing/2014/main" val="52743381"/>
                    </a:ext>
                  </a:extLst>
                </a:gridCol>
                <a:gridCol w="1163664">
                  <a:extLst>
                    <a:ext uri="{9D8B030D-6E8A-4147-A177-3AD203B41FA5}">
                      <a16:colId xmlns:a16="http://schemas.microsoft.com/office/drawing/2014/main" val="331925553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Space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InitialPriority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064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6753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5090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3117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0375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911405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E46DEE-B8BE-955C-EA21-4F464A2E1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505473"/>
              </p:ext>
            </p:extLst>
          </p:nvPr>
        </p:nvGraphicFramePr>
        <p:xfrm>
          <a:off x="438150" y="4734983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975391-C4CB-9716-4B7D-0BE2C311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35148"/>
              </p:ext>
            </p:extLst>
          </p:nvPr>
        </p:nvGraphicFramePr>
        <p:xfrm>
          <a:off x="7615710" y="4823883"/>
          <a:ext cx="4102156" cy="177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1078">
                  <a:extLst>
                    <a:ext uri="{9D8B030D-6E8A-4147-A177-3AD203B41FA5}">
                      <a16:colId xmlns:a16="http://schemas.microsoft.com/office/drawing/2014/main" val="3489953574"/>
                    </a:ext>
                  </a:extLst>
                </a:gridCol>
                <a:gridCol w="2051078">
                  <a:extLst>
                    <a:ext uri="{9D8B030D-6E8A-4147-A177-3AD203B41FA5}">
                      <a16:colId xmlns:a16="http://schemas.microsoft.com/office/drawing/2014/main" val="214898662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PredecessorProcess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SuccessorProcess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67986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62633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2016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87804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63363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67615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06180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44849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81646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13504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F875062-A2BE-EA6E-8B5F-9A73C108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36650"/>
              </p:ext>
            </p:extLst>
          </p:nvPr>
        </p:nvGraphicFramePr>
        <p:xfrm>
          <a:off x="438150" y="2481479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C36F2A6B-4A59-F50C-78DA-11BC5EAD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10" y="1276350"/>
            <a:ext cx="398266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1C7B51-E200-83C9-EC92-536B75FA768B}"/>
              </a:ext>
            </a:extLst>
          </p:cNvPr>
          <p:cNvSpPr txBox="1"/>
          <p:nvPr/>
        </p:nvSpPr>
        <p:spPr>
          <a:xfrm>
            <a:off x="0" y="520075"/>
            <a:ext cx="12192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所用到的数据（模拟计算）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44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8862-EA95-573F-0447-80667F46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0982C447-E75F-9DDD-B5DE-9C2B2FF95E8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案例解释：工种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(Trade) &amp; 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任务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(Process)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4452D2-80AB-D976-23A5-A4A3EC8A0325}"/>
              </a:ext>
            </a:extLst>
          </p:cNvPr>
          <p:cNvSpPr txBox="1"/>
          <p:nvPr/>
        </p:nvSpPr>
        <p:spPr>
          <a:xfrm>
            <a:off x="0" y="520075"/>
            <a:ext cx="12192000" cy="189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</a:t>
            </a:r>
            <a:r>
              <a:rPr lang="zh-CN" altLang="en-US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（碎石工）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负责铺设地基或基础层的碎石，确保地面平整和排水良好。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Plumbing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（管道工）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负责安装和维护供水、排水和卫生设施的管道系统。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Electricity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（电工）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负责安装和维护电气系统，包括照明、插座、开关和配电箱。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Tiling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（瓷砖工）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：负责铺设地板和墙面的瓷砖，确保美观和耐用。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（隔墙工）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：负责建造和安装隔墙，将空间分隔成不同的功能区域。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347B27-D45C-F24C-BDE2-5EF5392E8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65564"/>
              </p:ext>
            </p:extLst>
          </p:nvPr>
        </p:nvGraphicFramePr>
        <p:xfrm>
          <a:off x="7938506" y="2577975"/>
          <a:ext cx="3013023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1415093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2711560259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98904109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10017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21872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479548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2598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573584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07162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7481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39496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74309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600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023859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8EA5A8-D4B7-48F8-8537-76ABA1C82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827478"/>
              </p:ext>
            </p:extLst>
          </p:nvPr>
        </p:nvGraphicFramePr>
        <p:xfrm>
          <a:off x="7938506" y="5196029"/>
          <a:ext cx="2597150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695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80028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540170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3512D75-E705-AEE0-2787-B9962A3B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89650"/>
              </p:ext>
            </p:extLst>
          </p:nvPr>
        </p:nvGraphicFramePr>
        <p:xfrm>
          <a:off x="414819" y="2577975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pic>
        <p:nvPicPr>
          <p:cNvPr id="9" name="Picture 27">
            <a:extLst>
              <a:ext uri="{FF2B5EF4-FFF2-40B4-BE49-F238E27FC236}">
                <a16:creationId xmlns:a16="http://schemas.microsoft.com/office/drawing/2014/main" id="{853E1FA2-6E5F-C732-DF0B-DA72518BC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414819" y="4649429"/>
            <a:ext cx="6156737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客户, 服务, 代理, 支持, 人 图标">
            <a:extLst>
              <a:ext uri="{FF2B5EF4-FFF2-40B4-BE49-F238E27FC236}">
                <a16:creationId xmlns:a16="http://schemas.microsoft.com/office/drawing/2014/main" id="{9E18C1BE-FE87-AF80-5521-5E5D8657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-31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43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B65C-F436-5A39-68D4-4FCD0DA9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58482E3B-9354-CC86-4F77-58ED43F5C02F}"/>
              </a:ext>
            </a:extLst>
          </p:cNvPr>
          <p:cNvGrpSpPr/>
          <p:nvPr/>
        </p:nvGrpSpPr>
        <p:grpSpPr>
          <a:xfrm>
            <a:off x="873438" y="600232"/>
            <a:ext cx="10445105" cy="5657535"/>
            <a:chOff x="443186" y="522119"/>
            <a:chExt cx="10445105" cy="565753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CCAA9B8-F7D0-D44B-F776-D04CBF8F4EDA}"/>
                </a:ext>
              </a:extLst>
            </p:cNvPr>
            <p:cNvGrpSpPr/>
            <p:nvPr/>
          </p:nvGrpSpPr>
          <p:grpSpPr>
            <a:xfrm>
              <a:off x="443186" y="2431528"/>
              <a:ext cx="3302437" cy="2162535"/>
              <a:chOff x="620986" y="2425178"/>
              <a:chExt cx="3302437" cy="2162535"/>
            </a:xfrm>
          </p:grpSpPr>
          <p:pic>
            <p:nvPicPr>
              <p:cNvPr id="5" name="Picture 8">
                <a:extLst>
                  <a:ext uri="{FF2B5EF4-FFF2-40B4-BE49-F238E27FC236}">
                    <a16:creationId xmlns:a16="http://schemas.microsoft.com/office/drawing/2014/main" id="{F193C62C-6931-9BF3-5091-5E95E1A3E1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986" y="2425178"/>
                <a:ext cx="330243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C901A1F-CBC3-3944-2396-A03EF8ED6FF1}"/>
                  </a:ext>
                </a:extLst>
              </p:cNvPr>
              <p:cNvSpPr txBox="1"/>
              <p:nvPr/>
            </p:nvSpPr>
            <p:spPr>
              <a:xfrm>
                <a:off x="620986" y="4218381"/>
                <a:ext cx="3302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Gravel base layer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7143936-FF30-5D85-DB96-BBCFE49AA134}"/>
                </a:ext>
              </a:extLst>
            </p:cNvPr>
            <p:cNvGrpSpPr/>
            <p:nvPr/>
          </p:nvGrpSpPr>
          <p:grpSpPr>
            <a:xfrm>
              <a:off x="4736924" y="522119"/>
              <a:ext cx="2487083" cy="2218994"/>
              <a:chOff x="4736924" y="522119"/>
              <a:chExt cx="2487083" cy="2218994"/>
            </a:xfrm>
          </p:grpSpPr>
          <p:pic>
            <p:nvPicPr>
              <p:cNvPr id="9" name="Picture 12">
                <a:extLst>
                  <a:ext uri="{FF2B5EF4-FFF2-40B4-BE49-F238E27FC236}">
                    <a16:creationId xmlns:a16="http://schemas.microsoft.com/office/drawing/2014/main" id="{42281B8A-B976-47E0-1326-C8F4A3B984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924" y="522119"/>
                <a:ext cx="248708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FDD045B-F36B-4C76-20F1-CD61033E5902}"/>
                  </a:ext>
                </a:extLst>
              </p:cNvPr>
              <p:cNvSpPr txBox="1"/>
              <p:nvPr/>
            </p:nvSpPr>
            <p:spPr>
              <a:xfrm>
                <a:off x="4736924" y="2371781"/>
                <a:ext cx="2487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Pipes in the floor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B4232DD-1B67-F749-44BA-BBE3630C0998}"/>
                </a:ext>
              </a:extLst>
            </p:cNvPr>
            <p:cNvGrpSpPr/>
            <p:nvPr/>
          </p:nvGrpSpPr>
          <p:grpSpPr>
            <a:xfrm>
              <a:off x="4736924" y="3885644"/>
              <a:ext cx="3619676" cy="2294010"/>
              <a:chOff x="4736924" y="3441769"/>
              <a:chExt cx="3619676" cy="229401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D752C032-9ECA-DE5C-3CE6-67454A9E6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924" y="3441769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833D89F-9D79-3BFA-CA89-099105CB8BA6}"/>
                  </a:ext>
                </a:extLst>
              </p:cNvPr>
              <p:cNvSpPr txBox="1"/>
              <p:nvPr/>
            </p:nvSpPr>
            <p:spPr>
              <a:xfrm>
                <a:off x="4736924" y="5366447"/>
                <a:ext cx="3619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Electric conduits in the floor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8F96CF2-5FA3-B362-6BBA-CEE0BAA15A6B}"/>
                </a:ext>
              </a:extLst>
            </p:cNvPr>
            <p:cNvGrpSpPr/>
            <p:nvPr/>
          </p:nvGrpSpPr>
          <p:grpSpPr>
            <a:xfrm>
              <a:off x="8686624" y="2431528"/>
              <a:ext cx="2201667" cy="2169332"/>
              <a:chOff x="8775524" y="2371781"/>
              <a:chExt cx="2201667" cy="2169332"/>
            </a:xfrm>
          </p:grpSpPr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4CC750E1-929A-CE1E-97EB-94E2C59A0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5524" y="2371781"/>
                <a:ext cx="22016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2C263D-EBE6-1AE0-598E-8758AFCB2788}"/>
                  </a:ext>
                </a:extLst>
              </p:cNvPr>
              <p:cNvSpPr txBox="1"/>
              <p:nvPr/>
            </p:nvSpPr>
            <p:spPr>
              <a:xfrm>
                <a:off x="8775524" y="4171781"/>
                <a:ext cx="2201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Floor tiling</a:t>
                </a:r>
              </a:p>
            </p:txBody>
          </p:sp>
        </p:grp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5D17BF5A-394B-69B4-92AF-C9E767999065}"/>
                </a:ext>
              </a:extLst>
            </p:cNvPr>
            <p:cNvSpPr/>
            <p:nvPr/>
          </p:nvSpPr>
          <p:spPr>
            <a:xfrm>
              <a:off x="4096898" y="10977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1FFFDF1B-AB05-5FF1-933C-D2C2C3A65584}"/>
                </a:ext>
              </a:extLst>
            </p:cNvPr>
            <p:cNvSpPr/>
            <p:nvPr/>
          </p:nvSpPr>
          <p:spPr>
            <a:xfrm>
              <a:off x="4098442" y="4785644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0F90C08F-E388-77EB-E142-0C4B6B051483}"/>
                </a:ext>
              </a:extLst>
            </p:cNvPr>
            <p:cNvSpPr/>
            <p:nvPr/>
          </p:nvSpPr>
          <p:spPr>
            <a:xfrm>
              <a:off x="7883042" y="3069000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7" name="文本框 11">
            <a:extLst>
              <a:ext uri="{FF2B5EF4-FFF2-40B4-BE49-F238E27FC236}">
                <a16:creationId xmlns:a16="http://schemas.microsoft.com/office/drawing/2014/main" id="{3E3DC032-7678-5EE7-3277-A82AF80FD281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案例解释：紧前紧后工作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1(Dependency)</a:t>
            </a:r>
          </a:p>
        </p:txBody>
      </p:sp>
      <p:pic>
        <p:nvPicPr>
          <p:cNvPr id="49" name="Picture 4" descr="任务, 软件, 平台, 管理, 项目 图标">
            <a:extLst>
              <a:ext uri="{FF2B5EF4-FFF2-40B4-BE49-F238E27FC236}">
                <a16:creationId xmlns:a16="http://schemas.microsoft.com/office/drawing/2014/main" id="{99897E6A-0CF6-13BC-9BFE-18B100D0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11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3546</Words>
  <Application>Microsoft Office PowerPoint</Application>
  <PresentationFormat>宽屏</PresentationFormat>
  <Paragraphs>1276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宋体</vt:lpstr>
      <vt:lpstr>Arial</vt:lpstr>
      <vt:lpstr>Consolas</vt:lpstr>
      <vt:lpstr>Georgia</vt:lpstr>
      <vt:lpstr>Georgia Pro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峰 邱</dc:creator>
  <cp:lastModifiedBy>峰 邱</cp:lastModifiedBy>
  <cp:revision>531</cp:revision>
  <dcterms:created xsi:type="dcterms:W3CDTF">2025-04-16T01:52:08Z</dcterms:created>
  <dcterms:modified xsi:type="dcterms:W3CDTF">2025-04-16T14:35:11Z</dcterms:modified>
</cp:coreProperties>
</file>